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0"/>
  </p:notesMasterIdLst>
  <p:sldIdLst>
    <p:sldId id="373" r:id="rId2"/>
    <p:sldId id="283" r:id="rId3"/>
    <p:sldId id="411" r:id="rId4"/>
    <p:sldId id="407" r:id="rId5"/>
    <p:sldId id="410" r:id="rId6"/>
    <p:sldId id="433" r:id="rId7"/>
    <p:sldId id="413" r:id="rId8"/>
    <p:sldId id="424" r:id="rId9"/>
    <p:sldId id="415" r:id="rId10"/>
    <p:sldId id="414" r:id="rId11"/>
    <p:sldId id="427" r:id="rId12"/>
    <p:sldId id="428" r:id="rId13"/>
    <p:sldId id="429" r:id="rId14"/>
    <p:sldId id="430" r:id="rId15"/>
    <p:sldId id="431" r:id="rId16"/>
    <p:sldId id="422" r:id="rId17"/>
    <p:sldId id="434" r:id="rId18"/>
    <p:sldId id="387" r:id="rId19"/>
  </p:sldIdLst>
  <p:sldSz cx="9144000" cy="6858000" type="screen4x3"/>
  <p:notesSz cx="6797675" cy="9928225"/>
  <p:embeddedFontLst>
    <p:embeddedFont>
      <p:font typeface="Pretendard" panose="020B0600000101010101" charset="-127"/>
      <p:regular r:id="rId21"/>
      <p:bold r:id="rId22"/>
    </p:embeddedFont>
    <p:embeddedFont>
      <p:font typeface="Pretendard ExtraBold" panose="020B0600000101010101" charset="-127"/>
      <p:bold r:id="rId23"/>
    </p:embeddedFont>
    <p:embeddedFont>
      <p:font typeface="Pretendard SemiBold" panose="020B0600000101010101" charset="-127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-Core Dream 5 Medium" panose="020B0503030302020204" pitchFamily="34" charset="-127"/>
      <p:regular r:id="rId30"/>
    </p:embeddedFont>
    <p:embeddedFont>
      <p:font typeface="S-Core Dream 6 Bold" panose="020B0703030302020204" pitchFamily="34" charset="-127"/>
      <p:bold r:id="rId31"/>
    </p:embeddedFont>
    <p:embeddedFont>
      <p:font typeface="S-Core Dream 8 Heavy" panose="020B0903030302020204" pitchFamily="34" charset="-127"/>
      <p:bold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5556" userDrawn="1">
          <p15:clr>
            <a:srgbClr val="A4A3A4"/>
          </p15:clr>
        </p15:guide>
        <p15:guide id="3" orient="horz" pos="3793" userDrawn="1">
          <p15:clr>
            <a:srgbClr val="A4A3A4"/>
          </p15:clr>
        </p15:guide>
        <p15:guide id="4" pos="2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22891"/>
    <a:srgbClr val="021A58"/>
    <a:srgbClr val="CC66FF"/>
    <a:srgbClr val="022B9A"/>
    <a:srgbClr val="023D83"/>
    <a:srgbClr val="8BE1FF"/>
    <a:srgbClr val="D8BEEC"/>
    <a:srgbClr val="0157A2"/>
    <a:srgbClr val="016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50" autoAdjust="0"/>
    <p:restoredTop sz="80211" autoAdjust="0"/>
  </p:normalViewPr>
  <p:slideViewPr>
    <p:cSldViewPr snapToGrid="0" showGuides="1">
      <p:cViewPr varScale="1">
        <p:scale>
          <a:sx n="92" d="100"/>
          <a:sy n="92" d="100"/>
        </p:scale>
        <p:origin x="2412" y="78"/>
      </p:cViewPr>
      <p:guideLst>
        <p:guide orient="horz" pos="1502"/>
        <p:guide pos="5556"/>
        <p:guide orient="horz" pos="3793"/>
        <p:guide pos="2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EDDFD7-D791-4AB1-B3CE-71739D78F5B2}" type="datetimeFigureOut">
              <a:rPr lang="ko-KR" altLang="en-US" smtClean="0"/>
              <a:t>2025-05-29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F2507-CC5A-4F75-8855-7B86DFD1A4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82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0F2507-CC5A-4F75-8855-7B86DFD1A4A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260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851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96A-B7A0-4C38-9C36-978DFD2C9A54}" type="datetimeFigureOut">
              <a:rPr lang="ko-KR" altLang="en-US" smtClean="0"/>
              <a:t>2025-05-29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49FD6-84A2-47C8-A372-DEBE3B6323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29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814C55-2A06-9C56-D69E-D8793EA1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900" y="127639"/>
            <a:ext cx="4025900" cy="39052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2304E9-8137-D960-4999-D7EE6016F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196A-B7A0-4C38-9C36-978DFD2C9A54}" type="datetimeFigureOut">
              <a:rPr lang="ko-KR" altLang="en-US" smtClean="0"/>
              <a:t>2025-05-29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64DDF67-643A-E319-B3DA-927C3DBA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0D0CEC-40F9-69CE-E3CC-00C1CC69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49FD6-84A2-47C8-A372-DEBE3B6323A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0827D0C-CA8A-9491-D430-B441FF416C50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ea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0315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5636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Pretendard" panose="02000503000000020004" pitchFamily="50" charset="-127"/>
              </a:defRPr>
            </a:lvl1pPr>
          </a:lstStyle>
          <a:p>
            <a:fld id="{63A4196A-B7A0-4C38-9C36-978DFD2C9A54}" type="datetimeFigureOut">
              <a:rPr lang="ko-KR" altLang="en-US" smtClean="0"/>
              <a:pPr/>
              <a:t>2025-05-29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Pretendard" panose="0200050300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Pretendard" panose="02000503000000020004" pitchFamily="50" charset="-127"/>
              </a:defRPr>
            </a:lvl1pPr>
          </a:lstStyle>
          <a:p>
            <a:fld id="{7B449FD6-84A2-47C8-A372-DEBE3B6323A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A31B14-7165-AD2F-3AB1-A2CC3CECCD41}"/>
              </a:ext>
            </a:extLst>
          </p:cNvPr>
          <p:cNvSpPr/>
          <p:nvPr userDrawn="1"/>
        </p:nvSpPr>
        <p:spPr>
          <a:xfrm>
            <a:off x="0" y="0"/>
            <a:ext cx="9144000" cy="767452"/>
          </a:xfrm>
          <a:prstGeom prst="rect">
            <a:avLst/>
          </a:prstGeom>
          <a:gradFill flip="none" rotWithShape="1">
            <a:gsLst>
              <a:gs pos="0">
                <a:srgbClr val="012EA5"/>
              </a:gs>
              <a:gs pos="100000">
                <a:srgbClr val="02165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8DD33F8-27A9-E281-CD89-2470F76AF4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alphaModFix amt="70000"/>
          </a:blip>
          <a:srcRect l="3362" t="3612" r="2448"/>
          <a:stretch/>
        </p:blipFill>
        <p:spPr>
          <a:xfrm>
            <a:off x="-1" y="680953"/>
            <a:ext cx="9144001" cy="459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5" r:id="rId3"/>
    <p:sldLayoutId id="2147483662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Pretendard SemiBold" panose="02000703000000020004" pitchFamily="50" charset="-127"/>
          <a:ea typeface="Pretendard SemiBold" panose="02000703000000020004" pitchFamily="50" charset="-127"/>
          <a:cs typeface="Pretendard SemiBold" panose="02000703000000020004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22B9A"/>
            </a:gs>
            <a:gs pos="100000">
              <a:srgbClr val="021653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This year's exercise is seen as being the largest ever and will involve military personnel from 27 nations with units undergoing a variety of tactical maneuvers such as anti-submarine drills and firing exercises with guided missiles. (image: Wikimedia)">
            <a:extLst>
              <a:ext uri="{FF2B5EF4-FFF2-40B4-BE49-F238E27FC236}">
                <a16:creationId xmlns:a16="http://schemas.microsoft.com/office/drawing/2014/main" id="{09DC7C67-6D6A-451D-BEAF-9CADCDAF4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1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19691A8A-C6D8-60F7-5578-5CF626015FED}"/>
              </a:ext>
            </a:extLst>
          </p:cNvPr>
          <p:cNvSpPr/>
          <p:nvPr/>
        </p:nvSpPr>
        <p:spPr>
          <a:xfrm rot="10800000">
            <a:off x="4267" y="3026691"/>
            <a:ext cx="9144000" cy="383002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749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2B2191F-584C-0C22-B768-0C7F90835C14}"/>
              </a:ext>
            </a:extLst>
          </p:cNvPr>
          <p:cNvSpPr/>
          <p:nvPr/>
        </p:nvSpPr>
        <p:spPr>
          <a:xfrm>
            <a:off x="-1640" y="-5572"/>
            <a:ext cx="9144000" cy="3830027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749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A8C6A0-C790-BD0F-4DD2-33B6DF7F20E0}"/>
              </a:ext>
            </a:extLst>
          </p:cNvPr>
          <p:cNvSpPr/>
          <p:nvPr/>
        </p:nvSpPr>
        <p:spPr>
          <a:xfrm>
            <a:off x="0" y="1479127"/>
            <a:ext cx="9142857" cy="2277556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100000">
                <a:srgbClr val="021653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34" name="평행 사변형[P] 33">
            <a:extLst>
              <a:ext uri="{FF2B5EF4-FFF2-40B4-BE49-F238E27FC236}">
                <a16:creationId xmlns:a16="http://schemas.microsoft.com/office/drawing/2014/main" id="{16D3AEC9-DD5C-0DDB-B31A-B173FDF141F8}"/>
              </a:ext>
            </a:extLst>
          </p:cNvPr>
          <p:cNvSpPr/>
          <p:nvPr/>
        </p:nvSpPr>
        <p:spPr>
          <a:xfrm>
            <a:off x="3102037" y="4550547"/>
            <a:ext cx="2939926" cy="423620"/>
          </a:xfrm>
          <a:prstGeom prst="parallelogram">
            <a:avLst>
              <a:gd name="adj" fmla="val 0"/>
            </a:avLst>
          </a:prstGeom>
          <a:gradFill>
            <a:gsLst>
              <a:gs pos="55000">
                <a:srgbClr val="021653">
                  <a:alpha val="44000"/>
                </a:srgbClr>
              </a:gs>
              <a:gs pos="97345">
                <a:srgbClr val="021653"/>
              </a:gs>
              <a:gs pos="43000">
                <a:srgbClr val="021653"/>
              </a:gs>
              <a:gs pos="0">
                <a:schemeClr val="tx1">
                  <a:alpha val="0"/>
                </a:schemeClr>
              </a:gs>
              <a:gs pos="0">
                <a:srgbClr val="023D8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44534E-91A6-39A3-B680-9BF195023953}"/>
              </a:ext>
            </a:extLst>
          </p:cNvPr>
          <p:cNvSpPr txBox="1"/>
          <p:nvPr/>
        </p:nvSpPr>
        <p:spPr>
          <a:xfrm>
            <a:off x="3501531" y="4563568"/>
            <a:ext cx="755335" cy="397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b="1" spc="-100" dirty="0">
                <a:solidFill>
                  <a:schemeClr val="accent4">
                    <a:lumMod val="40000"/>
                    <a:lumOff val="60000"/>
                  </a:schemeClr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Team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9848E5-885C-D296-C7C6-748325CCE23B}"/>
              </a:ext>
            </a:extLst>
          </p:cNvPr>
          <p:cNvSpPr txBox="1"/>
          <p:nvPr/>
        </p:nvSpPr>
        <p:spPr>
          <a:xfrm>
            <a:off x="2687400" y="3338314"/>
            <a:ext cx="375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2025</a:t>
            </a:r>
            <a:r>
              <a:rPr lang="ko-KR" altLang="en-US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 </a:t>
            </a:r>
            <a:r>
              <a:rPr lang="en-US" altLang="ko-KR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</a:t>
            </a:r>
            <a:r>
              <a:rPr lang="ko-KR" altLang="en-US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월</a:t>
            </a:r>
            <a:r>
              <a:rPr lang="en-US" altLang="ko-KR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29</a:t>
            </a:r>
            <a:r>
              <a:rPr lang="ko-KR" altLang="en-US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 </a:t>
            </a:r>
            <a:r>
              <a:rPr lang="en-US" altLang="ko-KR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목</a:t>
            </a:r>
            <a:r>
              <a:rPr lang="en-US" altLang="ko-KR" spc="-15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endParaRPr lang="ko-KR" altLang="en-US" spc="-15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AF5EB4B-7BC3-4FBB-B458-6C9A793B7870}"/>
              </a:ext>
            </a:extLst>
          </p:cNvPr>
          <p:cNvGrpSpPr/>
          <p:nvPr/>
        </p:nvGrpSpPr>
        <p:grpSpPr>
          <a:xfrm>
            <a:off x="408861" y="1854646"/>
            <a:ext cx="8325134" cy="1340118"/>
            <a:chOff x="408861" y="1855837"/>
            <a:chExt cx="8325134" cy="134011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C2E0BE6-0A57-CFF8-B009-E5F093E2DBAC}"/>
                </a:ext>
              </a:extLst>
            </p:cNvPr>
            <p:cNvSpPr txBox="1"/>
            <p:nvPr/>
          </p:nvSpPr>
          <p:spPr>
            <a:xfrm>
              <a:off x="2605218" y="1855837"/>
              <a:ext cx="3942106" cy="433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en-US" altLang="ko-KR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2025</a:t>
              </a:r>
              <a:r>
                <a:rPr lang="ko-KR" altLang="en-US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년 해군</a:t>
              </a:r>
              <a:r>
                <a:rPr lang="en-US" altLang="ko-KR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 ∙ </a:t>
              </a:r>
              <a:r>
                <a:rPr lang="ko-KR" altLang="en-US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해병대 인공지능</a:t>
              </a:r>
              <a:r>
                <a:rPr lang="en-US" altLang="ko-KR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 </a:t>
              </a:r>
              <a:r>
                <a:rPr lang="ko-KR" altLang="en-US" spc="-150" dirty="0">
                  <a:solidFill>
                    <a:schemeClr val="bg1">
                      <a:lumMod val="95000"/>
                    </a:schemeClr>
                  </a:solidFill>
                  <a:latin typeface="S-Core Dream 5 Medium" panose="020B0503030302020204" pitchFamily="34" charset="-127"/>
                  <a:ea typeface="S-Core Dream 5 Medium" panose="020B0503030302020204" pitchFamily="34" charset="-127"/>
                  <a:cs typeface="Pretendard ExtraBold" panose="02000503000000020004" pitchFamily="2" charset="-127"/>
                </a:rPr>
                <a:t>경진대회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3618254-0C69-8AE3-EC19-6A0B7F37ADC5}"/>
                </a:ext>
              </a:extLst>
            </p:cNvPr>
            <p:cNvSpPr txBox="1"/>
            <p:nvPr/>
          </p:nvSpPr>
          <p:spPr>
            <a:xfrm>
              <a:off x="408861" y="2278725"/>
              <a:ext cx="8325134" cy="70923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en-US" altLang="ko-KR" sz="3200" b="1" spc="-15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FFC000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atin typeface="S-Core Dream 8 Heavy" panose="020B0503030302020204" pitchFamily="34" charset="-127"/>
                  <a:ea typeface="S-Core Dream 8 Heavy" panose="020B0503030302020204" pitchFamily="34" charset="-127"/>
                  <a:cs typeface="Pretendard ExtraBold" panose="02000503000000020004" pitchFamily="2" charset="-127"/>
                </a:rPr>
                <a:t>AIS </a:t>
              </a:r>
              <a:r>
                <a:rPr lang="ko-KR" altLang="en-US" sz="3200" b="1" spc="-150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rgbClr val="FFC000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atin typeface="S-Core Dream 8 Heavy" panose="020B0503030302020204" pitchFamily="34" charset="-127"/>
                  <a:ea typeface="S-Core Dream 8 Heavy" panose="020B0503030302020204" pitchFamily="34" charset="-127"/>
                  <a:cs typeface="Pretendard ExtraBold" panose="02000503000000020004" pitchFamily="2" charset="-127"/>
                </a:rPr>
                <a:t>데이터 기반 의심선박 및 북한선박 탐지</a:t>
              </a:r>
              <a:endParaRPr lang="en-US" altLang="ko-KR" sz="3200" b="1" spc="-15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S-Core Dream 8 Heavy" panose="020B0503030302020204" pitchFamily="34" charset="-127"/>
                <a:ea typeface="S-Core Dream 8 Heavy" panose="020B0503030302020204" pitchFamily="34" charset="-127"/>
                <a:cs typeface="Pretendard ExtraBold" panose="02000503000000020004" pitchFamily="2" charset="-127"/>
              </a:endParaRPr>
            </a:p>
          </p:txBody>
        </p:sp>
        <p:cxnSp>
          <p:nvCxnSpPr>
            <p:cNvPr id="22" name="직선 연결선[R] 21">
              <a:extLst>
                <a:ext uri="{FF2B5EF4-FFF2-40B4-BE49-F238E27FC236}">
                  <a16:creationId xmlns:a16="http://schemas.microsoft.com/office/drawing/2014/main" id="{BD71E257-34F9-E2B3-30EB-13AF74DC8AB7}"/>
                </a:ext>
              </a:extLst>
            </p:cNvPr>
            <p:cNvCxnSpPr/>
            <p:nvPr/>
          </p:nvCxnSpPr>
          <p:spPr>
            <a:xfrm flipH="1">
              <a:off x="633046" y="2079332"/>
              <a:ext cx="180786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3C109D7A-2265-8772-33AD-BA3B0AB50748}"/>
                </a:ext>
              </a:extLst>
            </p:cNvPr>
            <p:cNvCxnSpPr/>
            <p:nvPr/>
          </p:nvCxnSpPr>
          <p:spPr>
            <a:xfrm flipH="1">
              <a:off x="6724357" y="2079332"/>
              <a:ext cx="180786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[R] 22">
              <a:extLst>
                <a:ext uri="{FF2B5EF4-FFF2-40B4-BE49-F238E27FC236}">
                  <a16:creationId xmlns:a16="http://schemas.microsoft.com/office/drawing/2014/main" id="{8DF9D34D-9FDE-4DCE-AE0A-FE46626DAD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3046" y="3195955"/>
              <a:ext cx="789917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889BBCB-D0FC-4974-CC6A-DFAD6276F895}"/>
              </a:ext>
            </a:extLst>
          </p:cNvPr>
          <p:cNvSpPr txBox="1"/>
          <p:nvPr/>
        </p:nvSpPr>
        <p:spPr>
          <a:xfrm>
            <a:off x="4727449" y="4573294"/>
            <a:ext cx="1159292" cy="397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pc="-1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  <a:cs typeface="Pretendard ExtraBold" panose="02000503000000020004" pitchFamily="2" charset="-127"/>
              </a:rPr>
              <a:t>LT Model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8EE04D-FC27-43F0-9D10-29423B89119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96" y="344854"/>
            <a:ext cx="1743669" cy="4081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1A5D39D-74E6-4277-BDEF-4ED00F30D2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507" y="333696"/>
            <a:ext cx="1044997" cy="32349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B92DC11-39B2-4C13-96E1-053CFCBDD563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618" y="304769"/>
            <a:ext cx="1351885" cy="35241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3143FD8-FE4E-41DE-9BDE-2645997DB4E5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868" y="6306075"/>
            <a:ext cx="932636" cy="39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8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2599149" cy="369332"/>
            <a:chOff x="301908" y="1059691"/>
            <a:chExt cx="2599149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336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모델 평가</a:t>
              </a:r>
              <a:r>
                <a:rPr lang="en-US" altLang="ko-KR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(F1 Score)</a:t>
              </a:r>
              <a:endParaRPr lang="ko-KR" altLang="en-US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57D50B91-CD43-4FB0-AE3B-C94CA7DC7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99" y="1603291"/>
            <a:ext cx="8011952" cy="31594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444F66-5092-4366-8DF2-E6698357C4A0}"/>
              </a:ext>
            </a:extLst>
          </p:cNvPr>
          <p:cNvSpPr txBox="1"/>
          <p:nvPr/>
        </p:nvSpPr>
        <p:spPr>
          <a:xfrm>
            <a:off x="624999" y="4762744"/>
            <a:ext cx="7894001" cy="439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평가결과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(F1 Score)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0.99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검증 레코드 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6,779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8318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28814" y="169964"/>
            <a:ext cx="2735297" cy="408354"/>
            <a:chOff x="228814" y="169964"/>
            <a:chExt cx="2735297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28814" y="169964"/>
              <a:ext cx="3962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23330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북한선박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1913705" cy="369332"/>
            <a:chOff x="301908" y="1059691"/>
            <a:chExt cx="1913705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데이터 </a:t>
              </a:r>
              <a:r>
                <a:rPr lang="ko-KR" altLang="en-US" sz="2000" b="1" spc="-100" dirty="0" err="1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전처리</a:t>
              </a:r>
              <a:endParaRPr lang="ko-KR" altLang="en-US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B2FFA4E-C5C4-4524-B67D-0DB02DB71979}"/>
              </a:ext>
            </a:extLst>
          </p:cNvPr>
          <p:cNvSpPr txBox="1"/>
          <p:nvPr/>
        </p:nvSpPr>
        <p:spPr>
          <a:xfrm>
            <a:off x="497477" y="1504958"/>
            <a:ext cx="7894001" cy="439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1B45298-A77D-4D7B-A5D6-3E0BCC148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985170"/>
              </p:ext>
            </p:extLst>
          </p:nvPr>
        </p:nvGraphicFramePr>
        <p:xfrm>
          <a:off x="497476" y="1642758"/>
          <a:ext cx="7894001" cy="19005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80631">
                  <a:extLst>
                    <a:ext uri="{9D8B030D-6E8A-4147-A177-3AD203B41FA5}">
                      <a16:colId xmlns:a16="http://schemas.microsoft.com/office/drawing/2014/main" val="3472022912"/>
                    </a:ext>
                  </a:extLst>
                </a:gridCol>
                <a:gridCol w="1338307">
                  <a:extLst>
                    <a:ext uri="{9D8B030D-6E8A-4147-A177-3AD203B41FA5}">
                      <a16:colId xmlns:a16="http://schemas.microsoft.com/office/drawing/2014/main" val="2875006645"/>
                    </a:ext>
                  </a:extLst>
                </a:gridCol>
                <a:gridCol w="1395500">
                  <a:extLst>
                    <a:ext uri="{9D8B030D-6E8A-4147-A177-3AD203B41FA5}">
                      <a16:colId xmlns:a16="http://schemas.microsoft.com/office/drawing/2014/main" val="2753801758"/>
                    </a:ext>
                  </a:extLst>
                </a:gridCol>
                <a:gridCol w="1315431">
                  <a:extLst>
                    <a:ext uri="{9D8B030D-6E8A-4147-A177-3AD203B41FA5}">
                      <a16:colId xmlns:a16="http://schemas.microsoft.com/office/drawing/2014/main" val="1497349564"/>
                    </a:ext>
                  </a:extLst>
                </a:gridCol>
                <a:gridCol w="1464132">
                  <a:extLst>
                    <a:ext uri="{9D8B030D-6E8A-4147-A177-3AD203B41FA5}">
                      <a16:colId xmlns:a16="http://schemas.microsoft.com/office/drawing/2014/main" val="2034513428"/>
                    </a:ext>
                  </a:extLst>
                </a:gridCol>
              </a:tblGrid>
              <a:tr h="380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시간정보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속력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침로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위도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경도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5240794"/>
                  </a:ext>
                </a:extLst>
              </a:tr>
              <a:tr h="380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2023-06-01  12:00:08 AM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2.6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167.1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34.24851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127.8508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0015482"/>
                  </a:ext>
                </a:extLst>
              </a:tr>
              <a:tr h="380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2023-06-01  12:00:19 AM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149.6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34.24829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127.8509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124402"/>
                  </a:ext>
                </a:extLst>
              </a:tr>
              <a:tr h="380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2023-06-01  12:00:19 AM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2.1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173.5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34.24839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127.8508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258624"/>
                  </a:ext>
                </a:extLst>
              </a:tr>
              <a:tr h="380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2023-06-01  12:00:38 AM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3.3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164.2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34.24817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127.851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673433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1E8B79D-79C7-430D-A4D5-CD8093C5A3A7}"/>
              </a:ext>
            </a:extLst>
          </p:cNvPr>
          <p:cNvSpPr txBox="1"/>
          <p:nvPr/>
        </p:nvSpPr>
        <p:spPr>
          <a:xfrm>
            <a:off x="532682" y="3603861"/>
            <a:ext cx="7894001" cy="2163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파일명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MMSI.csv</a:t>
            </a: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시간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30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~ 180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 간격으로 샘플링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속력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50kts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이상 비정상으로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중간값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입력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침로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0~360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 범위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경위도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비정상 범위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89F2E9-DF17-4431-92F8-6665FCA00EF5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선박 데이터 정보의 정상 값 수준으로 데이터 </a:t>
            </a:r>
            <a:r>
              <a:rPr lang="ko-KR" altLang="en-US" dirty="0" err="1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전처리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수행</a:t>
            </a:r>
          </a:p>
        </p:txBody>
      </p:sp>
    </p:spTree>
    <p:extLst>
      <p:ext uri="{BB962C8B-B14F-4D97-AF65-F5344CB8AC3E}">
        <p14:creationId xmlns:p14="http://schemas.microsoft.com/office/powerpoint/2010/main" val="958529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28814" y="169964"/>
            <a:ext cx="2735297" cy="408354"/>
            <a:chOff x="228814" y="169964"/>
            <a:chExt cx="2735297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28814" y="169964"/>
              <a:ext cx="3962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23330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북한선박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1679667" cy="369332"/>
            <a:chOff x="301908" y="1059691"/>
            <a:chExt cx="1679667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4173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데이터 분석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8FC407A2-87CF-4E68-944C-D1E89BDA41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7" y="1598767"/>
            <a:ext cx="7138359" cy="3943023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5C97874B-F23E-40F9-B90C-3DCD26EAD42E}"/>
              </a:ext>
            </a:extLst>
          </p:cNvPr>
          <p:cNvGrpSpPr/>
          <p:nvPr/>
        </p:nvGrpSpPr>
        <p:grpSpPr>
          <a:xfrm>
            <a:off x="3227294" y="3280104"/>
            <a:ext cx="2927855" cy="2124636"/>
            <a:chOff x="3227294" y="3280104"/>
            <a:chExt cx="2927855" cy="2124636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B5AE2D5E-4C47-4851-9C57-7DCB9487B704}"/>
                </a:ext>
              </a:extLst>
            </p:cNvPr>
            <p:cNvCxnSpPr>
              <a:cxnSpLocks/>
            </p:cNvCxnSpPr>
            <p:nvPr/>
          </p:nvCxnSpPr>
          <p:spPr>
            <a:xfrm>
              <a:off x="4797910" y="3280104"/>
              <a:ext cx="1338857" cy="0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12A0299-C0D2-4E0E-9F91-926DEDA5AAD1}"/>
                </a:ext>
              </a:extLst>
            </p:cNvPr>
            <p:cNvCxnSpPr>
              <a:cxnSpLocks/>
            </p:cNvCxnSpPr>
            <p:nvPr/>
          </p:nvCxnSpPr>
          <p:spPr>
            <a:xfrm>
              <a:off x="3227294" y="3462984"/>
              <a:ext cx="726520" cy="0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150D7331-196A-455B-B19A-506AEB9F1617}"/>
                </a:ext>
              </a:extLst>
            </p:cNvPr>
            <p:cNvCxnSpPr>
              <a:cxnSpLocks/>
            </p:cNvCxnSpPr>
            <p:nvPr/>
          </p:nvCxnSpPr>
          <p:spPr>
            <a:xfrm>
              <a:off x="3227294" y="3462984"/>
              <a:ext cx="236668" cy="1941756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D9D63F-5874-4240-92D0-8CE46F55EC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3962" y="5374260"/>
              <a:ext cx="1108038" cy="25101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03262577-0C7D-4F3E-BF57-EA24732795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2000" y="4630189"/>
              <a:ext cx="427590" cy="744071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4A57E3B-4954-47FB-9314-47DA13000C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2853" y="3886118"/>
              <a:ext cx="1162296" cy="744072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3D87844-4A48-4CB1-B89A-BF00FC3F88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36767" y="3287276"/>
              <a:ext cx="18382" cy="598842"/>
            </a:xfrm>
            <a:prstGeom prst="line">
              <a:avLst/>
            </a:prstGeom>
            <a:ln w="28575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F58605-BE87-4B36-A464-37DCF9091876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NLL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이북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,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육지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(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비정상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)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위치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,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진입금지 구역 접근 등 특이점 확인</a:t>
            </a:r>
          </a:p>
        </p:txBody>
      </p:sp>
    </p:spTree>
    <p:extLst>
      <p:ext uri="{BB962C8B-B14F-4D97-AF65-F5344CB8AC3E}">
        <p14:creationId xmlns:p14="http://schemas.microsoft.com/office/powerpoint/2010/main" val="3866545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28814" y="169964"/>
            <a:ext cx="2735297" cy="408354"/>
            <a:chOff x="228814" y="169964"/>
            <a:chExt cx="2735297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28814" y="169964"/>
              <a:ext cx="3962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23330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북한선박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3114354" cy="369332"/>
            <a:chOff x="301908" y="1059691"/>
            <a:chExt cx="311435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852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특징 선택 및 엔지니어링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B45597-6644-422D-9ABE-9F2412B18206}"/>
              </a:ext>
            </a:extLst>
          </p:cNvPr>
          <p:cNvSpPr/>
          <p:nvPr/>
        </p:nvSpPr>
        <p:spPr>
          <a:xfrm>
            <a:off x="925717" y="4473682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NLL </a:t>
            </a:r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이북 체류 비율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96A784A-6C11-439D-B37F-BC9FA7A24D2D}"/>
              </a:ext>
            </a:extLst>
          </p:cNvPr>
          <p:cNvSpPr/>
          <p:nvPr/>
        </p:nvSpPr>
        <p:spPr>
          <a:xfrm>
            <a:off x="2431103" y="4473682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NLL </a:t>
            </a:r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경계선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통과 횟수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482ACEF-AB99-465E-841C-A64D4188E08F}"/>
              </a:ext>
            </a:extLst>
          </p:cNvPr>
          <p:cNvSpPr/>
          <p:nvPr/>
        </p:nvSpPr>
        <p:spPr>
          <a:xfrm>
            <a:off x="3936489" y="4473682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최대 북상거리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3D33BAC-4778-4043-B096-F7D52E4E46EC}"/>
              </a:ext>
            </a:extLst>
          </p:cNvPr>
          <p:cNvSpPr/>
          <p:nvPr/>
        </p:nvSpPr>
        <p:spPr>
          <a:xfrm>
            <a:off x="5441875" y="4473682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경도</a:t>
            </a:r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/</a:t>
            </a:r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위도 활동범위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(min/max)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754CD3-C75F-47D3-9401-572DBDD93D68}"/>
              </a:ext>
            </a:extLst>
          </p:cNvPr>
          <p:cNvSpPr/>
          <p:nvPr/>
        </p:nvSpPr>
        <p:spPr>
          <a:xfrm>
            <a:off x="6947261" y="4473682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정박 횟수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한국제외</a:t>
            </a:r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D12D3A4-782C-4FC2-8FDD-A118FCEBB243}"/>
              </a:ext>
            </a:extLst>
          </p:cNvPr>
          <p:cNvSpPr/>
          <p:nvPr/>
        </p:nvSpPr>
        <p:spPr>
          <a:xfrm>
            <a:off x="3952208" y="1666882"/>
            <a:ext cx="1239583" cy="71743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AIS INPUT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D482371-40DF-4184-B6C3-726F3AB6EE83}"/>
              </a:ext>
            </a:extLst>
          </p:cNvPr>
          <p:cNvSpPr/>
          <p:nvPr/>
        </p:nvSpPr>
        <p:spPr>
          <a:xfrm>
            <a:off x="3952208" y="3070282"/>
            <a:ext cx="1239583" cy="717436"/>
          </a:xfrm>
          <a:prstGeom prst="roundRect">
            <a:avLst/>
          </a:prstGeom>
          <a:solidFill>
            <a:srgbClr val="022B9A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Feature Engineering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9141A917-97FC-49C4-A8D2-D7D23302473D}"/>
              </a:ext>
            </a:extLst>
          </p:cNvPr>
          <p:cNvSpPr/>
          <p:nvPr/>
        </p:nvSpPr>
        <p:spPr>
          <a:xfrm>
            <a:off x="4432360" y="2483224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AA6CBA5C-BE5D-414D-B55F-596B652D7C3D}"/>
              </a:ext>
            </a:extLst>
          </p:cNvPr>
          <p:cNvSpPr/>
          <p:nvPr/>
        </p:nvSpPr>
        <p:spPr>
          <a:xfrm>
            <a:off x="4432360" y="3951406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3A79EE1-D0B6-48A8-A16B-D482276DA60D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Feature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엔지니어링을 통한 데이터 추가 생성</a:t>
            </a:r>
          </a:p>
        </p:txBody>
      </p:sp>
    </p:spTree>
    <p:extLst>
      <p:ext uri="{BB962C8B-B14F-4D97-AF65-F5344CB8AC3E}">
        <p14:creationId xmlns:p14="http://schemas.microsoft.com/office/powerpoint/2010/main" val="3078978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28814" y="169964"/>
            <a:ext cx="2735297" cy="408354"/>
            <a:chOff x="228814" y="169964"/>
            <a:chExt cx="2735297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28814" y="169964"/>
              <a:ext cx="3962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23330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북한선박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2383384" cy="369332"/>
            <a:chOff x="301908" y="1059691"/>
            <a:chExt cx="238338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121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모델 선정 및 학습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15FB810-010D-4EAD-B521-6B3437F47D8B}"/>
              </a:ext>
            </a:extLst>
          </p:cNvPr>
          <p:cNvSpPr/>
          <p:nvPr/>
        </p:nvSpPr>
        <p:spPr>
          <a:xfrm>
            <a:off x="2964111" y="1871537"/>
            <a:ext cx="1426983" cy="82589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LSTM Model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F7E2784-F9C1-426C-8C0E-25C1AFCD94BC}"/>
              </a:ext>
            </a:extLst>
          </p:cNvPr>
          <p:cNvSpPr/>
          <p:nvPr/>
        </p:nvSpPr>
        <p:spPr>
          <a:xfrm>
            <a:off x="3929641" y="3873137"/>
            <a:ext cx="1394630" cy="825898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결과 예측</a:t>
            </a: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65790B50-7E3A-4D20-92D3-B0280083E5BA}"/>
              </a:ext>
            </a:extLst>
          </p:cNvPr>
          <p:cNvSpPr/>
          <p:nvPr/>
        </p:nvSpPr>
        <p:spPr>
          <a:xfrm>
            <a:off x="4470271" y="3461424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7C4A275-F9F9-420A-9DFC-4F517F1C69CF}"/>
              </a:ext>
            </a:extLst>
          </p:cNvPr>
          <p:cNvSpPr/>
          <p:nvPr/>
        </p:nvSpPr>
        <p:spPr>
          <a:xfrm>
            <a:off x="4753272" y="1871537"/>
            <a:ext cx="1426983" cy="82589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K-Fold(k=5)</a:t>
            </a: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교차 검증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707C862-DAA9-4C14-92B0-55A7F1F6059C}"/>
              </a:ext>
            </a:extLst>
          </p:cNvPr>
          <p:cNvSpPr/>
          <p:nvPr/>
        </p:nvSpPr>
        <p:spPr>
          <a:xfrm>
            <a:off x="2964111" y="2822127"/>
            <a:ext cx="3216144" cy="549895"/>
          </a:xfrm>
          <a:prstGeom prst="roundRect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앙상블 기법</a:t>
            </a: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FE2D4431-EA0C-4351-8192-74C5094E28F0}"/>
              </a:ext>
            </a:extLst>
          </p:cNvPr>
          <p:cNvSpPr/>
          <p:nvPr/>
        </p:nvSpPr>
        <p:spPr>
          <a:xfrm rot="1754075">
            <a:off x="4159089" y="4778953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73B73F9E-529B-4AE5-8555-717DC0B43B12}"/>
              </a:ext>
            </a:extLst>
          </p:cNvPr>
          <p:cNvSpPr/>
          <p:nvPr/>
        </p:nvSpPr>
        <p:spPr>
          <a:xfrm rot="19800000">
            <a:off x="4810541" y="4778594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C83D96F-A944-4BE1-A5A6-7E168B7706C2}"/>
              </a:ext>
            </a:extLst>
          </p:cNvPr>
          <p:cNvSpPr/>
          <p:nvPr/>
        </p:nvSpPr>
        <p:spPr>
          <a:xfrm>
            <a:off x="3594504" y="5179612"/>
            <a:ext cx="1032452" cy="549895"/>
          </a:xfrm>
          <a:prstGeom prst="roundRect">
            <a:avLst/>
          </a:prstGeom>
          <a:noFill/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rgbClr val="0000FF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TRUE</a:t>
            </a:r>
          </a:p>
          <a:p>
            <a:pPr algn="ctr"/>
            <a:r>
              <a:rPr lang="en-US" altLang="ko-KR" sz="1400" b="1" dirty="0">
                <a:solidFill>
                  <a:srgbClr val="0000FF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b="1" dirty="0">
                <a:solidFill>
                  <a:srgbClr val="0000FF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북한선박</a:t>
            </a:r>
            <a:r>
              <a:rPr lang="en-US" altLang="ko-KR" sz="1400" b="1" dirty="0">
                <a:solidFill>
                  <a:srgbClr val="0000FF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  <a:endParaRPr lang="ko-KR" altLang="en-US" sz="1400" b="1" dirty="0">
              <a:solidFill>
                <a:srgbClr val="0000FF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8CBC06C2-C2A6-4897-B91B-94CAC9A3687C}"/>
              </a:ext>
            </a:extLst>
          </p:cNvPr>
          <p:cNvSpPr/>
          <p:nvPr/>
        </p:nvSpPr>
        <p:spPr>
          <a:xfrm>
            <a:off x="4786887" y="5179612"/>
            <a:ext cx="1032452" cy="549895"/>
          </a:xfrm>
          <a:prstGeom prst="roundRect">
            <a:avLst/>
          </a:prstGeom>
          <a:noFill/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FALSE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b="1" dirty="0">
                <a:solidFill>
                  <a:schemeClr val="tx1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정상선박</a:t>
            </a:r>
            <a:r>
              <a:rPr lang="en-US" altLang="ko-KR" sz="1400" b="1" dirty="0">
                <a:solidFill>
                  <a:schemeClr val="tx1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  <a:endParaRPr lang="ko-KR" altLang="en-US" sz="1400" b="1" dirty="0">
              <a:solidFill>
                <a:schemeClr val="tx1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52751C2-9109-41F8-9DFF-73AFE81C4226}"/>
              </a:ext>
            </a:extLst>
          </p:cNvPr>
          <p:cNvSpPr/>
          <p:nvPr/>
        </p:nvSpPr>
        <p:spPr>
          <a:xfrm>
            <a:off x="507049" y="5870864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시계열 데이터 특성을 기반으로 앙상블 모델을 적용하여 성능 개선</a:t>
            </a:r>
          </a:p>
        </p:txBody>
      </p:sp>
    </p:spTree>
    <p:extLst>
      <p:ext uri="{BB962C8B-B14F-4D97-AF65-F5344CB8AC3E}">
        <p14:creationId xmlns:p14="http://schemas.microsoft.com/office/powerpoint/2010/main" val="2061646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28814" y="169964"/>
            <a:ext cx="2735297" cy="408354"/>
            <a:chOff x="228814" y="169964"/>
            <a:chExt cx="2735297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28814" y="169964"/>
              <a:ext cx="3962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23330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북한선박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1445628" cy="369332"/>
            <a:chOff x="301908" y="1059691"/>
            <a:chExt cx="1445628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1833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모델 평가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B2FFA4E-C5C4-4524-B67D-0DB02DB71979}"/>
              </a:ext>
            </a:extLst>
          </p:cNvPr>
          <p:cNvSpPr txBox="1"/>
          <p:nvPr/>
        </p:nvSpPr>
        <p:spPr>
          <a:xfrm>
            <a:off x="624999" y="5102786"/>
            <a:ext cx="7894001" cy="439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평가결과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(F1 Score)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0.83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검증 파일 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263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6AE7F8E-3020-4CD3-8041-5715C3B1C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99" y="1478601"/>
            <a:ext cx="7748873" cy="347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3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79435D1-3053-4B1B-B59F-173D56DF95FD}"/>
              </a:ext>
            </a:extLst>
          </p:cNvPr>
          <p:cNvGrpSpPr/>
          <p:nvPr/>
        </p:nvGrpSpPr>
        <p:grpSpPr>
          <a:xfrm>
            <a:off x="260874" y="169964"/>
            <a:ext cx="1985733" cy="408354"/>
            <a:chOff x="260874" y="169964"/>
            <a:chExt cx="1985733" cy="4083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A69C817-9B11-455C-B86F-46D2A6924098}"/>
                </a:ext>
              </a:extLst>
            </p:cNvPr>
            <p:cNvSpPr txBox="1"/>
            <p:nvPr/>
          </p:nvSpPr>
          <p:spPr>
            <a:xfrm>
              <a:off x="260874" y="169964"/>
              <a:ext cx="3642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V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FD2F0C0-2E64-450E-92BC-7E5B3920D864}"/>
                </a:ext>
              </a:extLst>
            </p:cNvPr>
            <p:cNvSpPr txBox="1"/>
            <p:nvPr/>
          </p:nvSpPr>
          <p:spPr>
            <a:xfrm>
              <a:off x="730807" y="178208"/>
              <a:ext cx="1515800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결론 및 제언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6567FB3-A323-453B-8772-65BD030FC16C}"/>
              </a:ext>
            </a:extLst>
          </p:cNvPr>
          <p:cNvGrpSpPr/>
          <p:nvPr/>
        </p:nvGrpSpPr>
        <p:grpSpPr>
          <a:xfrm>
            <a:off x="244758" y="1109269"/>
            <a:ext cx="2210260" cy="369332"/>
            <a:chOff x="301908" y="1059691"/>
            <a:chExt cx="2210260" cy="3693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F4B59D-5A8F-4933-BD40-ED049625A0D2}"/>
                </a:ext>
              </a:extLst>
            </p:cNvPr>
            <p:cNvSpPr txBox="1"/>
            <p:nvPr/>
          </p:nvSpPr>
          <p:spPr>
            <a:xfrm>
              <a:off x="564199" y="1059691"/>
              <a:ext cx="1947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제한</a:t>
              </a:r>
              <a:r>
                <a:rPr lang="en-US" altLang="ko-KR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 </a:t>
              </a: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및 건의사항</a:t>
              </a:r>
              <a:endParaRPr lang="en-US" altLang="ko-KR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13" name="Graphic 17" descr="Badge Tick1 with solid fill">
              <a:extLst>
                <a:ext uri="{FF2B5EF4-FFF2-40B4-BE49-F238E27FC236}">
                  <a16:creationId xmlns:a16="http://schemas.microsoft.com/office/drawing/2014/main" id="{734D8818-8C15-42DE-956A-C67FF0AF5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9B451B3A-88E2-4162-8E35-B5C2D1AFB784}"/>
              </a:ext>
            </a:extLst>
          </p:cNvPr>
          <p:cNvSpPr txBox="1"/>
          <p:nvPr/>
        </p:nvSpPr>
        <p:spPr>
          <a:xfrm>
            <a:off x="497477" y="1504958"/>
            <a:ext cx="8282841" cy="1732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북한선박 및 의심선박 식별을 위한 데이터 셋의 다양화 필요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대회가 아닌 실제환경 적용시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모델 개발을 위한 데이터 학습에 많은 시간 소요되나 서버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앨리스 플랫폼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일부 끊김 발생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데이터 셋이 일부 가공된 데이터가 제공되었으나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,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원본 데이터를 직접 </a:t>
            </a:r>
            <a:r>
              <a:rPr lang="ko-KR" altLang="en-US" sz="1700" b="1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전처리하는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과정의 수행 필요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인터넷 기반의 인공지능 대회 환경과 식사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,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숙박 등 근무지원에 대단히 만족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(</a:t>
            </a:r>
            <a:r>
              <a:rPr lang="ko-KR" altLang="en-US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유지 건의</a:t>
            </a:r>
            <a:r>
              <a:rPr lang="en-US" altLang="ko-KR" sz="14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)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EC823A4-A535-4DF6-A27A-2E42BBBAA254}"/>
              </a:ext>
            </a:extLst>
          </p:cNvPr>
          <p:cNvGrpSpPr/>
          <p:nvPr/>
        </p:nvGrpSpPr>
        <p:grpSpPr>
          <a:xfrm>
            <a:off x="244758" y="3803133"/>
            <a:ext cx="915034" cy="369332"/>
            <a:chOff x="301908" y="1059691"/>
            <a:chExt cx="915034" cy="36933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C0F6122-0221-4D05-9559-E6520C1AEC55}"/>
                </a:ext>
              </a:extLst>
            </p:cNvPr>
            <p:cNvSpPr txBox="1"/>
            <p:nvPr/>
          </p:nvSpPr>
          <p:spPr>
            <a:xfrm>
              <a:off x="564199" y="1059691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결론</a:t>
              </a:r>
              <a:endParaRPr lang="en-US" altLang="ko-KR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53" name="Graphic 17" descr="Badge Tick1 with solid fill">
              <a:extLst>
                <a:ext uri="{FF2B5EF4-FFF2-40B4-BE49-F238E27FC236}">
                  <a16:creationId xmlns:a16="http://schemas.microsoft.com/office/drawing/2014/main" id="{73A52E87-3D36-44C0-B98C-2FBB592E9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57E16170-8692-4F9D-B3FE-9942BA1992B5}"/>
              </a:ext>
            </a:extLst>
          </p:cNvPr>
          <p:cNvSpPr txBox="1"/>
          <p:nvPr/>
        </p:nvSpPr>
        <p:spPr>
          <a:xfrm>
            <a:off x="497477" y="4198822"/>
            <a:ext cx="7894001" cy="1732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AIS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 정보를 활용한 의심 및 북한 선박 탐지 가능성을 확인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실제 데이터를 통해 다양한 데이터 기반의 추가 검증은 요구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향후 </a:t>
            </a: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IVIMS, C4I, R/D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센서 등 다른 정보와 결합하여 모델을 학습 및 개발한다면 실질적인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현행작전에 도움 될 것으로 전망</a:t>
            </a:r>
            <a:endParaRPr lang="en-US" altLang="ko-KR" sz="1700" b="1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0920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C0F562B4-FB89-4340-80C4-F73C07C70C23}"/>
              </a:ext>
            </a:extLst>
          </p:cNvPr>
          <p:cNvSpPr/>
          <p:nvPr/>
        </p:nvSpPr>
        <p:spPr>
          <a:xfrm>
            <a:off x="0" y="749316"/>
            <a:ext cx="9144000" cy="6108683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FA3A099-5BC4-4B6E-A1E2-F3F7FAE97E29}"/>
              </a:ext>
            </a:extLst>
          </p:cNvPr>
          <p:cNvGrpSpPr/>
          <p:nvPr/>
        </p:nvGrpSpPr>
        <p:grpSpPr>
          <a:xfrm>
            <a:off x="31172" y="3127126"/>
            <a:ext cx="9019309" cy="1176209"/>
            <a:chOff x="532682" y="5388226"/>
            <a:chExt cx="8104269" cy="1176209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8E4A56F1-24FC-4F6E-90E7-EDDFB240C5B1}"/>
                </a:ext>
              </a:extLst>
            </p:cNvPr>
            <p:cNvSpPr/>
            <p:nvPr/>
          </p:nvSpPr>
          <p:spPr>
            <a:xfrm>
              <a:off x="532682" y="5388226"/>
              <a:ext cx="8104269" cy="1176209"/>
            </a:xfrm>
            <a:prstGeom prst="roundRect">
              <a:avLst>
                <a:gd name="adj" fmla="val 11808"/>
              </a:avLst>
            </a:prstGeom>
            <a:gradFill flip="none" rotWithShape="1">
              <a:gsLst>
                <a:gs pos="0">
                  <a:srgbClr val="00B0F0"/>
                </a:gs>
                <a:gs pos="100000">
                  <a:srgbClr val="7030A0"/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anchor="b">
              <a:spAutoFit/>
            </a:bodyPr>
            <a:lstStyle/>
            <a:p>
              <a:pPr marL="289560" indent="-289560" algn="ctr" fontAlgn="base" latinLnBrk="1">
                <a:lnSpc>
                  <a:spcPct val="150000"/>
                </a:lnSpc>
                <a:spcBef>
                  <a:spcPts val="300"/>
                </a:spcBef>
              </a:pPr>
              <a:endParaRPr lang="ko-KR" altLang="en-US" sz="2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A1C10A5-CE86-4D01-B69A-90EFEB943AF4}"/>
                </a:ext>
              </a:extLst>
            </p:cNvPr>
            <p:cNvSpPr txBox="1"/>
            <p:nvPr/>
          </p:nvSpPr>
          <p:spPr>
            <a:xfrm>
              <a:off x="771258" y="5453462"/>
              <a:ext cx="7663266" cy="10457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9560" indent="-289560" algn="ctr" fontAlgn="base" latinLnBrk="1">
                <a:lnSpc>
                  <a:spcPct val="130000"/>
                </a:lnSpc>
                <a:spcBef>
                  <a:spcPts val="300"/>
                </a:spcBef>
              </a:pP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’25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년 해군 해병대 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AI 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경진대회에 참가하게 되어 팀원 모두 즐겁게</a:t>
              </a:r>
              <a:endParaRPr lang="en-US" altLang="ko-KR" sz="2400" b="1" kern="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marL="289560" indent="-289560" algn="ctr" fontAlgn="base" latinLnBrk="1">
                <a:lnSpc>
                  <a:spcPct val="130000"/>
                </a:lnSpc>
                <a:spcBef>
                  <a:spcPts val="300"/>
                </a:spcBef>
              </a:pP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참가할 수 있었으며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, 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이를 준비한 관계자 분들께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진심으로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  <a:r>
                <a:rPr lang="ko-KR" altLang="en-US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감사드립니다</a:t>
              </a:r>
              <a:r>
                <a:rPr lang="en-US" altLang="ko-KR" sz="2400" b="1" kern="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1827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BDA75B7-3A75-4F7D-A182-12F3755142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2" r="5602"/>
          <a:stretch/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B376C1-B966-46C0-B8BE-9359F4AF9EEA}"/>
              </a:ext>
            </a:extLst>
          </p:cNvPr>
          <p:cNvSpPr/>
          <p:nvPr/>
        </p:nvSpPr>
        <p:spPr>
          <a:xfrm>
            <a:off x="0" y="364"/>
            <a:ext cx="9144000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2727A94-66F5-4EE9-8A25-92AC17F63859}"/>
              </a:ext>
            </a:extLst>
          </p:cNvPr>
          <p:cNvSpPr/>
          <p:nvPr/>
        </p:nvSpPr>
        <p:spPr>
          <a:xfrm>
            <a:off x="0" y="2975019"/>
            <a:ext cx="9142857" cy="840184"/>
          </a:xfrm>
          <a:prstGeom prst="rect">
            <a:avLst/>
          </a:prstGeom>
          <a:gradFill>
            <a:gsLst>
              <a:gs pos="0">
                <a:srgbClr val="012EA5"/>
              </a:gs>
              <a:gs pos="100000">
                <a:srgbClr val="021653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ACBA3A-5D08-4685-97F2-ECF4C28D61B8}"/>
              </a:ext>
            </a:extLst>
          </p:cNvPr>
          <p:cNvSpPr txBox="1"/>
          <p:nvPr/>
        </p:nvSpPr>
        <p:spPr>
          <a:xfrm>
            <a:off x="408861" y="3013788"/>
            <a:ext cx="8325134" cy="70923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ko-KR" sz="3200" b="1" spc="-150" dirty="0">
                <a:gradFill flip="none" rotWithShape="1">
                  <a:gsLst>
                    <a:gs pos="0">
                      <a:schemeClr val="bg1"/>
                    </a:gs>
                    <a:gs pos="10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S-Core Dream 8 Heavy" panose="020B0503030302020204" pitchFamily="34" charset="-127"/>
                <a:ea typeface="S-Core Dream 8 Heavy" panose="020B0503030302020204" pitchFamily="34" charset="-127"/>
                <a:cs typeface="Pretendard ExtraBold" panose="02000503000000020004" pitchFamily="2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7419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89">
            <a:extLst>
              <a:ext uri="{FF2B5EF4-FFF2-40B4-BE49-F238E27FC236}">
                <a16:creationId xmlns:a16="http://schemas.microsoft.com/office/drawing/2014/main" id="{B9119F2D-4616-E626-226E-ECCD700CA02E}"/>
              </a:ext>
            </a:extLst>
          </p:cNvPr>
          <p:cNvSpPr/>
          <p:nvPr/>
        </p:nvSpPr>
        <p:spPr>
          <a:xfrm>
            <a:off x="0" y="1"/>
            <a:ext cx="2971576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rgbClr val="02165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ea typeface="Pretendard" panose="02000503000000020004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376FBE2-BB8E-4F52-E55C-28869BC6C0B7}"/>
              </a:ext>
            </a:extLst>
          </p:cNvPr>
          <p:cNvSpPr txBox="1"/>
          <p:nvPr/>
        </p:nvSpPr>
        <p:spPr>
          <a:xfrm>
            <a:off x="254124" y="649342"/>
            <a:ext cx="2463328" cy="630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ko-KR" sz="2800" b="1" spc="-90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CONTENTS</a:t>
            </a:r>
          </a:p>
        </p:txBody>
      </p:sp>
      <p:pic>
        <p:nvPicPr>
          <p:cNvPr id="94" name="그래픽 93">
            <a:extLst>
              <a:ext uri="{FF2B5EF4-FFF2-40B4-BE49-F238E27FC236}">
                <a16:creationId xmlns:a16="http://schemas.microsoft.com/office/drawing/2014/main" id="{DD6C04BA-6D78-9360-AB49-BB1C3B2373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2413"/>
          <a:stretch/>
        </p:blipFill>
        <p:spPr>
          <a:xfrm>
            <a:off x="1" y="3027972"/>
            <a:ext cx="2971576" cy="383002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1D6048C7-2FD9-411E-AC7E-2F5192FFFD99}"/>
              </a:ext>
            </a:extLst>
          </p:cNvPr>
          <p:cNvGrpSpPr/>
          <p:nvPr/>
        </p:nvGrpSpPr>
        <p:grpSpPr>
          <a:xfrm>
            <a:off x="3595349" y="2292597"/>
            <a:ext cx="4691401" cy="369332"/>
            <a:chOff x="3595349" y="2292596"/>
            <a:chExt cx="4691401" cy="36933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66B6F5F-2C84-45B3-AF8E-06B8EE0E56E3}"/>
                </a:ext>
              </a:extLst>
            </p:cNvPr>
            <p:cNvSpPr txBox="1"/>
            <p:nvPr/>
          </p:nvSpPr>
          <p:spPr>
            <a:xfrm>
              <a:off x="3595349" y="2292596"/>
              <a:ext cx="31290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kumimoji="1" lang="en-US" altLang="ko-KR" b="1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b="1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6A0A2B6-C589-4864-8407-DE64E14146FD}"/>
                </a:ext>
              </a:extLst>
            </p:cNvPr>
            <p:cNvSpPr txBox="1"/>
            <p:nvPr/>
          </p:nvSpPr>
          <p:spPr>
            <a:xfrm>
              <a:off x="4145772" y="2292596"/>
              <a:ext cx="4140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의심선박 탐지 모델 개발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8EE937D-B305-4879-ABD8-ACC937448CA3}"/>
              </a:ext>
            </a:extLst>
          </p:cNvPr>
          <p:cNvGrpSpPr/>
          <p:nvPr/>
        </p:nvGrpSpPr>
        <p:grpSpPr>
          <a:xfrm>
            <a:off x="3595349" y="3135037"/>
            <a:ext cx="4691401" cy="369332"/>
            <a:chOff x="3595349" y="3135036"/>
            <a:chExt cx="4691401" cy="369332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314F3D3-1EB1-4827-9BEF-28ADB3E0EA38}"/>
                </a:ext>
              </a:extLst>
            </p:cNvPr>
            <p:cNvSpPr txBox="1"/>
            <p:nvPr/>
          </p:nvSpPr>
          <p:spPr>
            <a:xfrm>
              <a:off x="3595349" y="3135036"/>
              <a:ext cx="377027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kumimoji="1" lang="en-US" altLang="ko-KR" b="1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III</a:t>
              </a:r>
              <a:endParaRPr kumimoji="1" lang="ko-KR" altLang="en-US" b="1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3811B87-EA39-4250-A559-1D4AF4244A90}"/>
                </a:ext>
              </a:extLst>
            </p:cNvPr>
            <p:cNvSpPr txBox="1"/>
            <p:nvPr/>
          </p:nvSpPr>
          <p:spPr>
            <a:xfrm>
              <a:off x="4145772" y="3135036"/>
              <a:ext cx="4140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북한선박 탐지 모델 개발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2080FE2F-D5D4-498F-A1BF-0AD742E8F146}"/>
              </a:ext>
            </a:extLst>
          </p:cNvPr>
          <p:cNvGrpSpPr/>
          <p:nvPr/>
        </p:nvGrpSpPr>
        <p:grpSpPr>
          <a:xfrm>
            <a:off x="3595349" y="3977477"/>
            <a:ext cx="4691402" cy="369332"/>
            <a:chOff x="3595349" y="3977476"/>
            <a:chExt cx="4691402" cy="369332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22D4F38-DDA1-4969-A610-83135DB2577A}"/>
                </a:ext>
              </a:extLst>
            </p:cNvPr>
            <p:cNvSpPr txBox="1"/>
            <p:nvPr/>
          </p:nvSpPr>
          <p:spPr>
            <a:xfrm>
              <a:off x="3595349" y="3977476"/>
              <a:ext cx="4106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kumimoji="1" lang="en-US" altLang="ko-KR" b="1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IV</a:t>
              </a:r>
              <a:endParaRPr kumimoji="1" lang="ko-KR" altLang="en-US" b="1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1AAEDF5-5019-420A-89E9-816ED110DC9E}"/>
                </a:ext>
              </a:extLst>
            </p:cNvPr>
            <p:cNvSpPr txBox="1"/>
            <p:nvPr/>
          </p:nvSpPr>
          <p:spPr>
            <a:xfrm>
              <a:off x="4145773" y="3977476"/>
              <a:ext cx="4140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검증 및 평가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9E22247-C1B6-4B66-BCA0-A243622F63DC}"/>
              </a:ext>
            </a:extLst>
          </p:cNvPr>
          <p:cNvGrpSpPr/>
          <p:nvPr/>
        </p:nvGrpSpPr>
        <p:grpSpPr>
          <a:xfrm>
            <a:off x="3595349" y="4819916"/>
            <a:ext cx="4691402" cy="369332"/>
            <a:chOff x="3595349" y="4819916"/>
            <a:chExt cx="4691402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17AA829-973B-4BA2-AA08-15CFF56477C9}"/>
                </a:ext>
              </a:extLst>
            </p:cNvPr>
            <p:cNvSpPr txBox="1"/>
            <p:nvPr/>
          </p:nvSpPr>
          <p:spPr>
            <a:xfrm>
              <a:off x="3595349" y="4819916"/>
              <a:ext cx="34657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kumimoji="1" lang="en-US" altLang="ko-KR" b="1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V</a:t>
              </a:r>
              <a:endParaRPr kumimoji="1" lang="ko-KR" altLang="en-US" b="1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6D8F1CF-1BDA-4405-AC77-5E8ECAF01B0C}"/>
                </a:ext>
              </a:extLst>
            </p:cNvPr>
            <p:cNvSpPr txBox="1"/>
            <p:nvPr/>
          </p:nvSpPr>
          <p:spPr>
            <a:xfrm>
              <a:off x="4145773" y="4819916"/>
              <a:ext cx="4140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결론 및 제언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1A7F3C4-567A-4AE4-BB2A-E3D08839CDDB}"/>
              </a:ext>
            </a:extLst>
          </p:cNvPr>
          <p:cNvGrpSpPr/>
          <p:nvPr/>
        </p:nvGrpSpPr>
        <p:grpSpPr>
          <a:xfrm>
            <a:off x="3595349" y="1450157"/>
            <a:ext cx="4691401" cy="369332"/>
            <a:chOff x="3595349" y="1450157"/>
            <a:chExt cx="4691401" cy="3693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9152538-0945-4D8B-BFC0-B76E1E49CCD0}"/>
                </a:ext>
              </a:extLst>
            </p:cNvPr>
            <p:cNvSpPr txBox="1"/>
            <p:nvPr/>
          </p:nvSpPr>
          <p:spPr>
            <a:xfrm>
              <a:off x="3595349" y="1450157"/>
              <a:ext cx="24878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kumimoji="1" lang="en-US" altLang="ko-KR" b="1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</a:t>
              </a:r>
              <a:endParaRPr kumimoji="1" lang="ko-KR" altLang="en-US" b="1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0D060E0-5E8B-4C77-9592-4E04F3C3E016}"/>
                </a:ext>
              </a:extLst>
            </p:cNvPr>
            <p:cNvSpPr txBox="1"/>
            <p:nvPr/>
          </p:nvSpPr>
          <p:spPr>
            <a:xfrm>
              <a:off x="4145772" y="1450157"/>
              <a:ext cx="41409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개     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6455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1316641" cy="408354"/>
            <a:chOff x="280109" y="169964"/>
            <a:chExt cx="1316641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2648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dirty="0">
                  <a:solidFill>
                    <a:schemeClr val="bg1">
                      <a:lumMod val="9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</a:t>
              </a:r>
              <a:endParaRPr kumimoji="1" lang="ko-KR" altLang="en-US" sz="2000" b="1" dirty="0">
                <a:solidFill>
                  <a:schemeClr val="bg1">
                    <a:lumMod val="95000"/>
                  </a:schemeClr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86594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개   요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2038739" cy="369332"/>
            <a:chOff x="301908" y="1059691"/>
            <a:chExt cx="2038739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7764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팀 구성 및 역할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D41E1632-3A9E-4043-B7A3-B75B14F58B41}"/>
              </a:ext>
            </a:extLst>
          </p:cNvPr>
          <p:cNvSpPr txBox="1"/>
          <p:nvPr/>
        </p:nvSpPr>
        <p:spPr>
          <a:xfrm>
            <a:off x="244758" y="4081157"/>
            <a:ext cx="2210881" cy="1301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소속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사이버작전센터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이름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대위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손백한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역할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팀장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데이터분석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87182D-24E6-4E45-8940-5F17C1C3ED93}"/>
              </a:ext>
            </a:extLst>
          </p:cNvPr>
          <p:cNvSpPr txBox="1"/>
          <p:nvPr/>
        </p:nvSpPr>
        <p:spPr>
          <a:xfrm>
            <a:off x="4912191" y="4081157"/>
            <a:ext cx="1935533" cy="1301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소속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국전원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이름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대위 이창준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역할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Model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개발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BA8FBF-13F0-4275-AB33-39FA5425D895}"/>
              </a:ext>
            </a:extLst>
          </p:cNvPr>
          <p:cNvSpPr txBox="1"/>
          <p:nvPr/>
        </p:nvSpPr>
        <p:spPr>
          <a:xfrm>
            <a:off x="7052602" y="4081157"/>
            <a:ext cx="1935534" cy="1301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소속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DIDC</a:t>
            </a: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이름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대위 박현준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역할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Model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개발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AB8A94-5B55-441C-B942-DBB774978A1A}"/>
              </a:ext>
            </a:extLst>
          </p:cNvPr>
          <p:cNvSpPr txBox="1"/>
          <p:nvPr/>
        </p:nvSpPr>
        <p:spPr>
          <a:xfrm>
            <a:off x="2632910" y="4081157"/>
            <a:ext cx="2210881" cy="1301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소속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사이버작전센터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이름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대위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여윤기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역할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전처리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B31F99-4E27-4E07-B9A1-A65EC040D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49" y="1951996"/>
            <a:ext cx="1675440" cy="200153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BDA7DA-CDAA-4C22-A5B5-334A3A21F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2603" y="1951996"/>
            <a:ext cx="1668806" cy="199548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3AE41E5-FFD8-4532-B9D4-75815C8D8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1997" y="1953234"/>
            <a:ext cx="1620000" cy="199548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EC3AF36-31EC-40AF-918A-5D47F9ADEB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1506" y="1958054"/>
            <a:ext cx="1668806" cy="199245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CB48FBC9-257C-420C-A661-88BF8532CA97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해군 대위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(LT)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4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명으로 구성된 팀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(LT Model)</a:t>
            </a:r>
            <a:endParaRPr lang="ko-KR" altLang="en-US" dirty="0">
              <a:latin typeface="S-Core Dream 8 Heavy" panose="020B0903030302020204" pitchFamily="34" charset="-127"/>
              <a:ea typeface="S-Core Dream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711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그룹 69">
            <a:extLst>
              <a:ext uri="{FF2B5EF4-FFF2-40B4-BE49-F238E27FC236}">
                <a16:creationId xmlns:a16="http://schemas.microsoft.com/office/drawing/2014/main" id="{95CFD89C-EE51-4744-9A08-AC74B484423D}"/>
              </a:ext>
            </a:extLst>
          </p:cNvPr>
          <p:cNvGrpSpPr/>
          <p:nvPr/>
        </p:nvGrpSpPr>
        <p:grpSpPr>
          <a:xfrm>
            <a:off x="244758" y="1109269"/>
            <a:ext cx="3550371" cy="369332"/>
            <a:chOff x="301908" y="1059691"/>
            <a:chExt cx="3550371" cy="369332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E180369-941E-47D5-A54C-052D6CB0C326}"/>
                </a:ext>
              </a:extLst>
            </p:cNvPr>
            <p:cNvSpPr txBox="1"/>
            <p:nvPr/>
          </p:nvSpPr>
          <p:spPr>
            <a:xfrm>
              <a:off x="564199" y="1059691"/>
              <a:ext cx="3288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의심선박 탐지 모델 개발</a:t>
              </a:r>
              <a:r>
                <a:rPr lang="en-US" altLang="ko-KR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(#1)</a:t>
              </a:r>
              <a:endParaRPr lang="ko-KR" altLang="en-US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72" name="Graphic 17" descr="Badge Tick1 with solid fill">
              <a:extLst>
                <a:ext uri="{FF2B5EF4-FFF2-40B4-BE49-F238E27FC236}">
                  <a16:creationId xmlns:a16="http://schemas.microsoft.com/office/drawing/2014/main" id="{B6F70891-6DE1-49A7-8726-DABD949BF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E4DABB61-C099-4405-8ADC-EA0789EEF52C}"/>
              </a:ext>
            </a:extLst>
          </p:cNvPr>
          <p:cNvSpPr txBox="1"/>
          <p:nvPr/>
        </p:nvSpPr>
        <p:spPr>
          <a:xfrm>
            <a:off x="497477" y="1519138"/>
            <a:ext cx="7894001" cy="3107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ts val="24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문    제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AIS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데이터를 이용하여 선박의 비정상적인 행동을 조기 식별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24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데이터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해수부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AIS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정보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(2023.06.01. ~ 2024.05.31./1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제공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총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366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 파일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(.csv)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24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의심선박 기준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</a:t>
            </a:r>
            <a:r>
              <a:rPr lang="ko-KR" altLang="en-US" sz="14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정박지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이외 해역에서 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시간 이상 항적 변화 없음</a:t>
            </a:r>
            <a:endParaRPr lang="en-US" altLang="ko-KR" sz="14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- 5kts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이하로 저속 항해하는 선박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한국선박 제외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특정금지수역이나 해군훈련구역에서 체류한 누적 시간이 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시간 이상 머무는 선박</a:t>
            </a:r>
            <a:endParaRPr lang="en-US" altLang="ko-KR" sz="14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</a:t>
            </a:r>
            <a:r>
              <a:rPr lang="ko-KR" altLang="en-US" sz="14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정박지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이외의 해역에서 </a:t>
            </a:r>
            <a:r>
              <a:rPr lang="ko-KR" altLang="en-US" sz="1400" kern="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급변침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(90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 이상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선박</a:t>
            </a:r>
            <a:endParaRPr lang="en-US" altLang="ko-KR" sz="14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해저케이블 매설지역 인근에서 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5kts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이하로 저속항해 또는 반복적 왕복 항해하는 선박</a:t>
            </a:r>
            <a:endParaRPr lang="en-US" altLang="ko-KR" sz="14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1900"/>
              </a:lnSpc>
              <a:spcBef>
                <a:spcPts val="300"/>
              </a:spcBef>
            </a:pP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진입금지 구역에 진입한 선박</a:t>
            </a:r>
            <a:endParaRPr lang="en-US" altLang="ko-KR" sz="14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ts val="24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평가방식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정확도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(F1 Score)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/ TRUE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의심선박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FALSE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정상선박</a:t>
            </a:r>
            <a:r>
              <a:rPr lang="en-US" altLang="ko-KR" sz="14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B76852E-C5DE-4301-B886-E9059A67903B}"/>
              </a:ext>
            </a:extLst>
          </p:cNvPr>
          <p:cNvGrpSpPr/>
          <p:nvPr/>
        </p:nvGrpSpPr>
        <p:grpSpPr>
          <a:xfrm>
            <a:off x="244758" y="4743002"/>
            <a:ext cx="8146720" cy="1791947"/>
            <a:chOff x="244758" y="3127949"/>
            <a:chExt cx="8146720" cy="1791947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0E0F9B8-FFF5-40BA-BFFD-503E0C510C62}"/>
                </a:ext>
              </a:extLst>
            </p:cNvPr>
            <p:cNvGrpSpPr/>
            <p:nvPr/>
          </p:nvGrpSpPr>
          <p:grpSpPr>
            <a:xfrm>
              <a:off x="244758" y="3127949"/>
              <a:ext cx="3550371" cy="369332"/>
              <a:chOff x="301908" y="1059691"/>
              <a:chExt cx="3550371" cy="369332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9A707196-4944-4AB5-B63E-EE75EFDCF78E}"/>
                  </a:ext>
                </a:extLst>
              </p:cNvPr>
              <p:cNvSpPr txBox="1"/>
              <p:nvPr/>
            </p:nvSpPr>
            <p:spPr>
              <a:xfrm>
                <a:off x="564199" y="1059691"/>
                <a:ext cx="32880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 latinLnBrk="1">
                  <a:lnSpc>
                    <a:spcPct val="90000"/>
                  </a:lnSpc>
                  <a:spcBef>
                    <a:spcPct val="0"/>
                  </a:spcBef>
                  <a:defRPr/>
                </a:pPr>
                <a:r>
                  <a:rPr lang="ko-KR" altLang="en-US" sz="2000" b="1" spc="-100" dirty="0">
                    <a:solidFill>
                      <a:srgbClr val="012EA5"/>
                    </a:solidFill>
                    <a:latin typeface="S-Core Dream 6 Bold" panose="020B0503030302020204" pitchFamily="34" charset="-127"/>
                    <a:ea typeface="S-Core Dream 6 Bold" panose="020B0503030302020204" pitchFamily="34" charset="-127"/>
                  </a:rPr>
                  <a:t>북한선박 탐지 모델 개발</a:t>
                </a:r>
                <a:r>
                  <a:rPr lang="en-US" altLang="ko-KR" sz="2000" b="1" spc="-100" dirty="0">
                    <a:solidFill>
                      <a:srgbClr val="012EA5"/>
                    </a:solidFill>
                    <a:latin typeface="S-Core Dream 6 Bold" panose="020B0503030302020204" pitchFamily="34" charset="-127"/>
                    <a:ea typeface="S-Core Dream 6 Bold" panose="020B0503030302020204" pitchFamily="34" charset="-127"/>
                  </a:rPr>
                  <a:t>(#2)</a:t>
                </a:r>
                <a:endPara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endParaRPr>
              </a:p>
            </p:txBody>
          </p:sp>
          <p:pic>
            <p:nvPicPr>
              <p:cNvPr id="78" name="Graphic 17" descr="Badge Tick1 with solid fill">
                <a:extLst>
                  <a:ext uri="{FF2B5EF4-FFF2-40B4-BE49-F238E27FC236}">
                    <a16:creationId xmlns:a16="http://schemas.microsoft.com/office/drawing/2014/main" id="{0C1C273C-4B70-404E-934C-3A6413DF71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01908" y="1067495"/>
                <a:ext cx="287924" cy="287924"/>
              </a:xfrm>
              <a:prstGeom prst="rect">
                <a:avLst/>
              </a:prstGeom>
            </p:spPr>
          </p:pic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198C427-C4D0-4D27-B248-FF5E47F3E314}"/>
                </a:ext>
              </a:extLst>
            </p:cNvPr>
            <p:cNvSpPr txBox="1"/>
            <p:nvPr/>
          </p:nvSpPr>
          <p:spPr>
            <a:xfrm>
              <a:off x="497477" y="3505085"/>
              <a:ext cx="7894001" cy="14148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9560" indent="-289560" fontAlgn="base" latinLnBrk="1">
                <a:lnSpc>
                  <a:spcPts val="2400"/>
                </a:lnSpc>
                <a:spcBef>
                  <a:spcPts val="300"/>
                </a:spcBef>
              </a:pP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◦ 문    제 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항적 데이터 셋을 기준으로 북한선박 식별</a:t>
              </a:r>
              <a:endPara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marL="289560" indent="-289560" fontAlgn="base" latinLnBrk="1">
                <a:lnSpc>
                  <a:spcPts val="2400"/>
                </a:lnSpc>
                <a:spcBef>
                  <a:spcPts val="300"/>
                </a:spcBef>
              </a:pP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◦ 데이터 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</a:t>
              </a:r>
              <a:r>
                <a:rPr lang="ko-KR" altLang="en-US" sz="1700" kern="0" spc="-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해수부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항적 데이터 파일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(1,299</a:t>
              </a:r>
              <a:r>
                <a:rPr lang="ko-KR" altLang="en-US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개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)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및 익명의 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MMSI 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라벨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(1,200</a:t>
              </a:r>
              <a:r>
                <a:rPr lang="ko-KR" altLang="en-US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개 레코드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)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제공</a:t>
              </a:r>
              <a:endPara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marL="289560" indent="-289560" fontAlgn="base" latinLnBrk="1">
                <a:lnSpc>
                  <a:spcPts val="2400"/>
                </a:lnSpc>
                <a:spcBef>
                  <a:spcPts val="300"/>
                </a:spcBef>
              </a:pP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◦ 별도의 기준 없음</a:t>
              </a:r>
              <a:endPara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marL="289560" indent="-289560" fontAlgn="base" latinLnBrk="1">
                <a:lnSpc>
                  <a:spcPts val="2400"/>
                </a:lnSpc>
                <a:spcBef>
                  <a:spcPts val="300"/>
                </a:spcBef>
              </a:pP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◦ 평가방식 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</a:t>
              </a:r>
              <a:r>
                <a:rPr lang="ko-KR" altLang="en-US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정확도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(F1 Score)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/ TRUE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(</a:t>
              </a:r>
              <a:r>
                <a:rPr lang="ko-KR" altLang="en-US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북한선박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)</a:t>
              </a:r>
              <a:r>
                <a:rPr lang="en-US" altLang="ko-KR" sz="17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, FALSE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(</a:t>
              </a:r>
              <a:r>
                <a:rPr lang="ko-KR" altLang="en-US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정상선박</a:t>
              </a:r>
              <a:r>
                <a:rPr lang="en-US" altLang="ko-KR" sz="1400" kern="0" spc="-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)</a:t>
              </a:r>
              <a:endPara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C7DC08B-DD1C-49E5-A9E2-56BDC16A605C}"/>
              </a:ext>
            </a:extLst>
          </p:cNvPr>
          <p:cNvGrpSpPr/>
          <p:nvPr/>
        </p:nvGrpSpPr>
        <p:grpSpPr>
          <a:xfrm>
            <a:off x="280109" y="169964"/>
            <a:ext cx="1659683" cy="408354"/>
            <a:chOff x="280109" y="169964"/>
            <a:chExt cx="1659683" cy="40835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39B287-D85B-4C35-88C9-06650AB3DC63}"/>
                </a:ext>
              </a:extLst>
            </p:cNvPr>
            <p:cNvSpPr txBox="1"/>
            <p:nvPr/>
          </p:nvSpPr>
          <p:spPr>
            <a:xfrm>
              <a:off x="280109" y="169964"/>
              <a:ext cx="2648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dirty="0">
                  <a:solidFill>
                    <a:schemeClr val="bg1">
                      <a:lumMod val="95000"/>
                    </a:schemeClr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</a:t>
              </a:r>
              <a:endParaRPr kumimoji="1" lang="ko-KR" altLang="en-US" sz="2000" b="1" dirty="0">
                <a:solidFill>
                  <a:schemeClr val="bg1">
                    <a:lumMod val="95000"/>
                  </a:schemeClr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82B0DA3-6B4E-4EB2-88CA-7F6F159CF277}"/>
                </a:ext>
              </a:extLst>
            </p:cNvPr>
            <p:cNvSpPr txBox="1"/>
            <p:nvPr/>
          </p:nvSpPr>
          <p:spPr>
            <a:xfrm>
              <a:off x="730807" y="178208"/>
              <a:ext cx="1208985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문제 정의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3515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1913705" cy="369332"/>
            <a:chOff x="301908" y="1059691"/>
            <a:chExt cx="1913705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데이터 </a:t>
              </a:r>
              <a:r>
                <a:rPr lang="ko-KR" altLang="en-US" sz="2000" b="1" spc="-100" dirty="0" err="1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전처리</a:t>
              </a:r>
              <a:endParaRPr lang="ko-KR" altLang="en-US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B2FFA4E-C5C4-4524-B67D-0DB02DB71979}"/>
              </a:ext>
            </a:extLst>
          </p:cNvPr>
          <p:cNvSpPr txBox="1"/>
          <p:nvPr/>
        </p:nvSpPr>
        <p:spPr>
          <a:xfrm>
            <a:off x="497477" y="1504958"/>
            <a:ext cx="7894001" cy="439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en-US" altLang="ko-KR" sz="1700" b="1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1B45298-A77D-4D7B-A5D6-3E0BCC1481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316516"/>
              </p:ext>
            </p:extLst>
          </p:nvPr>
        </p:nvGraphicFramePr>
        <p:xfrm>
          <a:off x="497477" y="1705105"/>
          <a:ext cx="8149048" cy="1940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8631">
                  <a:extLst>
                    <a:ext uri="{9D8B030D-6E8A-4147-A177-3AD203B41FA5}">
                      <a16:colId xmlns:a16="http://schemas.microsoft.com/office/drawing/2014/main" val="666303300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3472022912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2875006645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2753801758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1497349564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2034513428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3678360601"/>
                    </a:ext>
                  </a:extLst>
                </a:gridCol>
                <a:gridCol w="1018631">
                  <a:extLst>
                    <a:ext uri="{9D8B030D-6E8A-4147-A177-3AD203B41FA5}">
                      <a16:colId xmlns:a16="http://schemas.microsoft.com/office/drawing/2014/main" val="28207996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MMSI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한국선박</a:t>
                      </a:r>
                      <a:endParaRPr lang="en-US" altLang="ko-KR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여부 확인</a:t>
                      </a:r>
                      <a:endParaRPr lang="en-US" altLang="ko-KR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평균속력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최대속력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…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제한구역</a:t>
                      </a:r>
                      <a:endParaRPr lang="en-US" altLang="ko-KR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접근여부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선회수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5240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111440527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5.55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15.2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…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TRUE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00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111234568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7.57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13.6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…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FALSE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12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111440530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4.54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…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FALSE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090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111440540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0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3.42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13.3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…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1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B0600000101010101" charset="-127"/>
                          <a:ea typeface="Pretendard" panose="020B0600000101010101" charset="-127"/>
                          <a:cs typeface="Pretendard" panose="020B0600000101010101" charset="-127"/>
                        </a:rPr>
                        <a:t>TRUE</a:t>
                      </a:r>
                      <a:endParaRPr lang="ko-KR" altLang="en-US" sz="1200" dirty="0">
                        <a:latin typeface="Pretendard" panose="020B0600000101010101" charset="-127"/>
                        <a:ea typeface="Pretendard" panose="020B0600000101010101" charset="-127"/>
                        <a:cs typeface="Pretendard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284051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1E8B79D-79C7-430D-A4D5-CD8093C5A3A7}"/>
              </a:ext>
            </a:extLst>
          </p:cNvPr>
          <p:cNvSpPr txBox="1"/>
          <p:nvPr/>
        </p:nvSpPr>
        <p:spPr>
          <a:xfrm>
            <a:off x="497477" y="3790702"/>
            <a:ext cx="7894001" cy="1732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MMSI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선박 기본 고유코드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속력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50kts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이상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→ 중간 값 수정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경위도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비정상 좌표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없는 좌표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 </a:t>
            </a:r>
          </a:p>
          <a:p>
            <a:pPr marL="289560" indent="-289560" fontAlgn="base" latinLnBrk="1">
              <a:lnSpc>
                <a:spcPct val="150000"/>
              </a:lnSpc>
              <a:spcBef>
                <a:spcPts val="300"/>
              </a:spcBef>
            </a:pP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◦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AIS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신호 평균간격 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3600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초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(1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시간</a:t>
            </a:r>
            <a:r>
              <a:rPr lang="en-US" altLang="ko-KR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 </a:t>
            </a:r>
            <a:r>
              <a:rPr lang="ko-KR" altLang="en-US" sz="1700" kern="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이상 비정상 삭제</a:t>
            </a:r>
            <a:endParaRPr lang="en-US" altLang="ko-KR" sz="1700" kern="0" spc="-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795097-311C-4ADB-8FAB-12BC44DA26C1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선박 데이터 정보의 정상 값 수준으로 데이터 </a:t>
            </a:r>
            <a:r>
              <a:rPr lang="ko-KR" altLang="en-US" dirty="0" err="1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전처리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수행</a:t>
            </a:r>
          </a:p>
        </p:txBody>
      </p:sp>
    </p:spTree>
    <p:extLst>
      <p:ext uri="{BB962C8B-B14F-4D97-AF65-F5344CB8AC3E}">
        <p14:creationId xmlns:p14="http://schemas.microsoft.com/office/powerpoint/2010/main" val="2750425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1679667" cy="369332"/>
            <a:chOff x="301908" y="1059691"/>
            <a:chExt cx="1679667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14173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데이터 분석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" name="Rectangle 3">
            <a:extLst>
              <a:ext uri="{FF2B5EF4-FFF2-40B4-BE49-F238E27FC236}">
                <a16:creationId xmlns:a16="http://schemas.microsoft.com/office/drawing/2014/main" id="{9C7E9C2B-78F5-40C1-B2CC-6E09579021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결과에 주요 영향을 미치는 클래스 분석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2163DA3-D80F-45B6-9EBB-57C2AABC09FB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예측 결과에 영향을 미친 주요 클래스 정보 확인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2A70C0-B718-4FF3-A6D1-EB677713EA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85"/>
          <a:stretch/>
        </p:blipFill>
        <p:spPr>
          <a:xfrm>
            <a:off x="625076" y="1814425"/>
            <a:ext cx="3562834" cy="32771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C0B21C-943D-44C5-A3DC-64A6924C0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5" b="866"/>
          <a:stretch/>
        </p:blipFill>
        <p:spPr>
          <a:xfrm>
            <a:off x="4581574" y="1814423"/>
            <a:ext cx="4157940" cy="32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31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2542082" cy="369332"/>
            <a:chOff x="301908" y="1059691"/>
            <a:chExt cx="2542082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2797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데이터 분석</a:t>
              </a:r>
              <a:r>
                <a:rPr lang="en-US" altLang="ko-KR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(</a:t>
              </a: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시각적</a:t>
              </a:r>
              <a:r>
                <a:rPr lang="en-US" altLang="ko-KR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)</a:t>
              </a:r>
              <a:endParaRPr lang="ko-KR" altLang="en-US" sz="2000" b="1" spc="-100" dirty="0">
                <a:solidFill>
                  <a:srgbClr val="012EA5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02B6990-730E-4603-8329-7FD6C0CD15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7" y="1657677"/>
            <a:ext cx="7138359" cy="394302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A676B5-0362-4EE0-96AE-903F49FB1A93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전자해도에 포함된 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6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가지 구역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(.JSON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파일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)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정보를 활용하여 데이터 학습</a:t>
            </a:r>
          </a:p>
        </p:txBody>
      </p:sp>
    </p:spTree>
    <p:extLst>
      <p:ext uri="{BB962C8B-B14F-4D97-AF65-F5344CB8AC3E}">
        <p14:creationId xmlns:p14="http://schemas.microsoft.com/office/powerpoint/2010/main" val="1352863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3114354" cy="369332"/>
            <a:chOff x="301908" y="1059691"/>
            <a:chExt cx="311435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852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특징 선택 및 엔지니어링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B45597-6644-422D-9ABE-9F2412B18206}"/>
              </a:ext>
            </a:extLst>
          </p:cNvPr>
          <p:cNvSpPr/>
          <p:nvPr/>
        </p:nvSpPr>
        <p:spPr>
          <a:xfrm>
            <a:off x="182005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외국선박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저속 항해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96A784A-6C11-439D-B37F-BC9FA7A24D2D}"/>
              </a:ext>
            </a:extLst>
          </p:cNvPr>
          <p:cNvSpPr/>
          <p:nvPr/>
        </p:nvSpPr>
        <p:spPr>
          <a:xfrm>
            <a:off x="1687391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AIS OFF</a:t>
            </a:r>
          </a:p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3</a:t>
            </a:r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회 이상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482ACEF-AB99-465E-841C-A64D4188E08F}"/>
              </a:ext>
            </a:extLst>
          </p:cNvPr>
          <p:cNvSpPr/>
          <p:nvPr/>
        </p:nvSpPr>
        <p:spPr>
          <a:xfrm>
            <a:off x="3192777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특수해역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다중진입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3D33BAC-4778-4043-B096-F7D52E4E46EC}"/>
              </a:ext>
            </a:extLst>
          </p:cNvPr>
          <p:cNvSpPr/>
          <p:nvPr/>
        </p:nvSpPr>
        <p:spPr>
          <a:xfrm>
            <a:off x="4698163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항해 중인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 err="1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급변침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754CD3-C75F-47D3-9401-572DBDD93D68}"/>
              </a:ext>
            </a:extLst>
          </p:cNvPr>
          <p:cNvSpPr/>
          <p:nvPr/>
        </p:nvSpPr>
        <p:spPr>
          <a:xfrm>
            <a:off x="6203549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저속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왕복항해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E7CFE27-92E7-46B6-AFF3-AAED0FA7532B}"/>
              </a:ext>
            </a:extLst>
          </p:cNvPr>
          <p:cNvSpPr/>
          <p:nvPr/>
        </p:nvSpPr>
        <p:spPr>
          <a:xfrm>
            <a:off x="7708933" y="4473683"/>
            <a:ext cx="1239583" cy="7174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금지구역</a:t>
            </a:r>
            <a:endParaRPr lang="en-US" altLang="ko-KR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진입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D12D3A4-782C-4FC2-8FDD-A118FCEBB243}"/>
              </a:ext>
            </a:extLst>
          </p:cNvPr>
          <p:cNvSpPr/>
          <p:nvPr/>
        </p:nvSpPr>
        <p:spPr>
          <a:xfrm>
            <a:off x="3952208" y="1666882"/>
            <a:ext cx="1239583" cy="71743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AIS INPUT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D482371-40DF-4184-B6C3-726F3AB6EE83}"/>
              </a:ext>
            </a:extLst>
          </p:cNvPr>
          <p:cNvSpPr/>
          <p:nvPr/>
        </p:nvSpPr>
        <p:spPr>
          <a:xfrm>
            <a:off x="3952208" y="3070282"/>
            <a:ext cx="1239583" cy="717436"/>
          </a:xfrm>
          <a:prstGeom prst="roundRect">
            <a:avLst/>
          </a:prstGeom>
          <a:solidFill>
            <a:srgbClr val="022B9A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Feature Engineering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9141A917-97FC-49C4-A8D2-D7D23302473D}"/>
              </a:ext>
            </a:extLst>
          </p:cNvPr>
          <p:cNvSpPr/>
          <p:nvPr/>
        </p:nvSpPr>
        <p:spPr>
          <a:xfrm>
            <a:off x="4432360" y="2483224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AA6CBA5C-BE5D-414D-B55F-596B652D7C3D}"/>
              </a:ext>
            </a:extLst>
          </p:cNvPr>
          <p:cNvSpPr/>
          <p:nvPr/>
        </p:nvSpPr>
        <p:spPr>
          <a:xfrm>
            <a:off x="4432360" y="3951406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F1BE3EB-54A7-4FCB-84EC-66EE75DCC957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Feature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엔지니어링을 통한 데이터 추가 생성</a:t>
            </a:r>
          </a:p>
        </p:txBody>
      </p:sp>
    </p:spTree>
    <p:extLst>
      <p:ext uri="{BB962C8B-B14F-4D97-AF65-F5344CB8AC3E}">
        <p14:creationId xmlns:p14="http://schemas.microsoft.com/office/powerpoint/2010/main" val="97592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36305635-8342-5168-C5C2-56C695EEF48F}"/>
              </a:ext>
            </a:extLst>
          </p:cNvPr>
          <p:cNvGrpSpPr/>
          <p:nvPr/>
        </p:nvGrpSpPr>
        <p:grpSpPr>
          <a:xfrm>
            <a:off x="280109" y="169964"/>
            <a:ext cx="2789800" cy="408354"/>
            <a:chOff x="280109" y="169964"/>
            <a:chExt cx="2789800" cy="408354"/>
          </a:xfrm>
        </p:grpSpPr>
        <p:sp>
          <p:nvSpPr>
            <p:cNvPr id="1041" name="TextBox 1040">
              <a:extLst>
                <a:ext uri="{FF2B5EF4-FFF2-40B4-BE49-F238E27FC236}">
                  <a16:creationId xmlns:a16="http://schemas.microsoft.com/office/drawing/2014/main" id="{59D175FE-749C-A569-AF2C-685864545BC2}"/>
                </a:ext>
              </a:extLst>
            </p:cNvPr>
            <p:cNvSpPr txBox="1"/>
            <p:nvPr/>
          </p:nvSpPr>
          <p:spPr>
            <a:xfrm>
              <a:off x="280109" y="169964"/>
              <a:ext cx="34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ko-KR" sz="2000" b="1" dirty="0">
                  <a:solidFill>
                    <a:schemeClr val="bg1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II</a:t>
              </a:r>
              <a:endParaRPr kumimoji="1" lang="ko-KR" altLang="en-US" sz="2000" b="1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endParaRPr>
            </a:p>
          </p:txBody>
        </p:sp>
        <p:sp>
          <p:nvSpPr>
            <p:cNvPr id="1042" name="TextBox 1041">
              <a:extLst>
                <a:ext uri="{FF2B5EF4-FFF2-40B4-BE49-F238E27FC236}">
                  <a16:creationId xmlns:a16="http://schemas.microsoft.com/office/drawing/2014/main" id="{11890F12-B3B8-2613-B8F0-2C5CE6CC3399}"/>
                </a:ext>
              </a:extLst>
            </p:cNvPr>
            <p:cNvSpPr txBox="1"/>
            <p:nvPr/>
          </p:nvSpPr>
          <p:spPr>
            <a:xfrm>
              <a:off x="730807" y="178208"/>
              <a:ext cx="233910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ko-KR" altLang="en-US" sz="2000" b="1" spc="-60" dirty="0">
                  <a:solidFill>
                    <a:schemeClr val="bg1">
                      <a:lumMod val="95000"/>
                    </a:schemeClr>
                  </a:solidFill>
                  <a:latin typeface="S-Core Dream 8 Heavy" panose="020B0503030302020204" pitchFamily="34" charset="-127"/>
                  <a:ea typeface="S-Core Dream 8 Heavy" panose="020B0503030302020204" pitchFamily="34" charset="-127"/>
                </a:rPr>
                <a:t>의심선박 탐지 문제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C3B809A-6699-4ECB-A08C-83F1DCF047CF}"/>
              </a:ext>
            </a:extLst>
          </p:cNvPr>
          <p:cNvGrpSpPr/>
          <p:nvPr/>
        </p:nvGrpSpPr>
        <p:grpSpPr>
          <a:xfrm>
            <a:off x="244758" y="1109269"/>
            <a:ext cx="2383384" cy="369332"/>
            <a:chOff x="301908" y="1059691"/>
            <a:chExt cx="2383384" cy="3693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671C6-C028-4ECE-BB21-A74822197955}"/>
                </a:ext>
              </a:extLst>
            </p:cNvPr>
            <p:cNvSpPr txBox="1"/>
            <p:nvPr/>
          </p:nvSpPr>
          <p:spPr>
            <a:xfrm>
              <a:off x="564199" y="1059691"/>
              <a:ext cx="2121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lang="ko-KR" altLang="en-US" sz="2000" b="1" spc="-100" dirty="0">
                  <a:solidFill>
                    <a:srgbClr val="012EA5"/>
                  </a:solidFill>
                  <a:latin typeface="S-Core Dream 6 Bold" panose="020B0503030302020204" pitchFamily="34" charset="-127"/>
                  <a:ea typeface="S-Core Dream 6 Bold" panose="020B0503030302020204" pitchFamily="34" charset="-127"/>
                </a:rPr>
                <a:t>모델 선정 및 학습</a:t>
              </a:r>
            </a:p>
          </p:txBody>
        </p:sp>
        <p:pic>
          <p:nvPicPr>
            <p:cNvPr id="24" name="Graphic 17" descr="Badge Tick1 with solid fill">
              <a:extLst>
                <a:ext uri="{FF2B5EF4-FFF2-40B4-BE49-F238E27FC236}">
                  <a16:creationId xmlns:a16="http://schemas.microsoft.com/office/drawing/2014/main" id="{0BB90E50-BE22-49F2-B81F-A6DC99125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1908" y="1067495"/>
              <a:ext cx="287924" cy="287924"/>
            </a:xfrm>
            <a:prstGeom prst="rect">
              <a:avLst/>
            </a:prstGeom>
          </p:spPr>
        </p:pic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DF4E836-B5B9-4E5B-A359-153B45206E44}"/>
              </a:ext>
            </a:extLst>
          </p:cNvPr>
          <p:cNvSpPr/>
          <p:nvPr/>
        </p:nvSpPr>
        <p:spPr>
          <a:xfrm>
            <a:off x="4844981" y="1908386"/>
            <a:ext cx="1426983" cy="825898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Rule Weighting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15FB810-010D-4EAD-B521-6B3437F47D8B}"/>
              </a:ext>
            </a:extLst>
          </p:cNvPr>
          <p:cNvSpPr/>
          <p:nvPr/>
        </p:nvSpPr>
        <p:spPr>
          <a:xfrm>
            <a:off x="2872038" y="1899920"/>
            <a:ext cx="1426983" cy="825898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</a:t>
            </a:r>
            <a:r>
              <a:rPr lang="en-US" altLang="ko-KR" sz="1400" dirty="0" err="1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AutoGluon</a:t>
            </a:r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Ensemble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8CD23DF-70B3-49BB-BB24-7ECDC9EA4CF9}"/>
              </a:ext>
            </a:extLst>
          </p:cNvPr>
          <p:cNvSpPr/>
          <p:nvPr/>
        </p:nvSpPr>
        <p:spPr>
          <a:xfrm>
            <a:off x="2846532" y="3093109"/>
            <a:ext cx="3470077" cy="702613"/>
          </a:xfrm>
          <a:prstGeom prst="roundRect">
            <a:avLst/>
          </a:prstGeom>
          <a:solidFill>
            <a:srgbClr val="CC66FF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Hybrid Prediction</a:t>
            </a:r>
            <a:endParaRPr lang="ko-KR" altLang="en-US" sz="14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F7E2784-F9C1-426C-8C0E-25C1AFCD94BC}"/>
              </a:ext>
            </a:extLst>
          </p:cNvPr>
          <p:cNvSpPr/>
          <p:nvPr/>
        </p:nvSpPr>
        <p:spPr>
          <a:xfrm>
            <a:off x="3890482" y="4437743"/>
            <a:ext cx="1394630" cy="825898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결과 예측</a:t>
            </a: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65790B50-7E3A-4D20-92D3-B0280083E5BA}"/>
              </a:ext>
            </a:extLst>
          </p:cNvPr>
          <p:cNvSpPr/>
          <p:nvPr/>
        </p:nvSpPr>
        <p:spPr>
          <a:xfrm>
            <a:off x="4448670" y="3979873"/>
            <a:ext cx="265803" cy="358588"/>
          </a:xfrm>
          <a:prstGeom prst="downArrow">
            <a:avLst/>
          </a:prstGeom>
          <a:solidFill>
            <a:srgbClr val="021A58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CEDDB41B-FDC8-45AD-B37E-6C0175C862C4}"/>
              </a:ext>
            </a:extLst>
          </p:cNvPr>
          <p:cNvSpPr/>
          <p:nvPr/>
        </p:nvSpPr>
        <p:spPr>
          <a:xfrm>
            <a:off x="4406493" y="2141195"/>
            <a:ext cx="368787" cy="368787"/>
          </a:xfrm>
          <a:prstGeom prst="mathPlus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63519F2-96B3-4BF6-8679-D8E6B5DFBAE4}"/>
              </a:ext>
            </a:extLst>
          </p:cNvPr>
          <p:cNvSpPr/>
          <p:nvPr/>
        </p:nvSpPr>
        <p:spPr>
          <a:xfrm>
            <a:off x="507049" y="5829300"/>
            <a:ext cx="8149049" cy="696191"/>
          </a:xfrm>
          <a:prstGeom prst="rect">
            <a:avLst/>
          </a:prstGeom>
          <a:solidFill>
            <a:srgbClr val="0228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 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Hybrid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예측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 / ML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예측 결합 </a:t>
            </a:r>
            <a:r>
              <a:rPr lang="en-US" altLang="ko-KR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+ </a:t>
            </a:r>
            <a:r>
              <a:rPr lang="ko-KR" altLang="en-US" dirty="0">
                <a:latin typeface="S-Core Dream 8 Heavy" panose="020B0903030302020204" pitchFamily="34" charset="-127"/>
                <a:ea typeface="S-Core Dream 8 Heavy" panose="020B0903030302020204" pitchFamily="34" charset="-127"/>
              </a:rPr>
              <a:t>규칙 기반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1DB97A9-DED2-4E19-8014-82BF61D3DCC3}"/>
              </a:ext>
            </a:extLst>
          </p:cNvPr>
          <p:cNvSpPr/>
          <p:nvPr/>
        </p:nvSpPr>
        <p:spPr>
          <a:xfrm>
            <a:off x="2979510" y="2542818"/>
            <a:ext cx="584457" cy="3693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XGB</a:t>
            </a:r>
            <a:endParaRPr lang="ko-KR" altLang="en-US" sz="12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8254AA7-4CAB-40AE-945D-E08590A162DA}"/>
              </a:ext>
            </a:extLst>
          </p:cNvPr>
          <p:cNvSpPr/>
          <p:nvPr/>
        </p:nvSpPr>
        <p:spPr>
          <a:xfrm>
            <a:off x="2979509" y="1658125"/>
            <a:ext cx="584457" cy="3693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LGB</a:t>
            </a:r>
            <a:endParaRPr lang="ko-KR" altLang="en-US" sz="12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5F91150-C7A4-4D78-A241-F4AE8434C334}"/>
              </a:ext>
            </a:extLst>
          </p:cNvPr>
          <p:cNvSpPr/>
          <p:nvPr/>
        </p:nvSpPr>
        <p:spPr>
          <a:xfrm>
            <a:off x="3614324" y="2553208"/>
            <a:ext cx="552316" cy="3693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CAT</a:t>
            </a:r>
            <a:endParaRPr lang="ko-KR" altLang="en-US" sz="12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4C23C0C-4981-4D02-805B-EDA4EC7871C5}"/>
              </a:ext>
            </a:extLst>
          </p:cNvPr>
          <p:cNvSpPr/>
          <p:nvPr/>
        </p:nvSpPr>
        <p:spPr>
          <a:xfrm>
            <a:off x="3614324" y="1658125"/>
            <a:ext cx="552316" cy="3693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MN</a:t>
            </a:r>
            <a:endParaRPr lang="ko-KR" altLang="en-US" sz="1200" dirty="0"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908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7788</TotalTime>
  <Words>898</Words>
  <Application>Microsoft Office PowerPoint</Application>
  <PresentationFormat>화면 슬라이드 쇼(4:3)</PresentationFormat>
  <Paragraphs>230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Calibri</vt:lpstr>
      <vt:lpstr>Arial</vt:lpstr>
      <vt:lpstr>Pretendard ExtraBold</vt:lpstr>
      <vt:lpstr>맑은 고딕</vt:lpstr>
      <vt:lpstr>S-Core Dream 5 Medium</vt:lpstr>
      <vt:lpstr>Pretendard</vt:lpstr>
      <vt:lpstr>Pretendard SemiBold</vt:lpstr>
      <vt:lpstr>S-Core Dream 6 Bold</vt:lpstr>
      <vt:lpstr>S-Core Dream 8 Heavy</vt:lpstr>
      <vt:lpstr>Office 2013 - 2022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navy</cp:lastModifiedBy>
  <cp:revision>1122</cp:revision>
  <cp:lastPrinted>2024-04-09T12:44:40Z</cp:lastPrinted>
  <dcterms:created xsi:type="dcterms:W3CDTF">2024-03-28T01:40:58Z</dcterms:created>
  <dcterms:modified xsi:type="dcterms:W3CDTF">2025-05-29T05:49:24Z</dcterms:modified>
</cp:coreProperties>
</file>

<file path=docProps/thumbnail.jpeg>
</file>